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Roboto-bold.fntdata"/><Relationship Id="rId10" Type="http://schemas.openxmlformats.org/officeDocument/2006/relationships/slide" Target="slides/slide5.xml"/><Relationship Id="rId21" Type="http://schemas.openxmlformats.org/officeDocument/2006/relationships/font" Target="fonts/Roboto-regular.fntdata"/><Relationship Id="rId13" Type="http://schemas.openxmlformats.org/officeDocument/2006/relationships/slide" Target="slides/slide8.xml"/><Relationship Id="rId24" Type="http://schemas.openxmlformats.org/officeDocument/2006/relationships/font" Target="fonts/Roboto-boldItalic.fntdata"/><Relationship Id="rId12" Type="http://schemas.openxmlformats.org/officeDocument/2006/relationships/slide" Target="slides/slide7.xml"/><Relationship Id="rId23" Type="http://schemas.openxmlformats.org/officeDocument/2006/relationships/font" Target="fonts/Robo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12740ca3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7f12740ca3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f1b4d59a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f1b4d59a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f1c24a07d_1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f1c24a07d_1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f20f6d6b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f20f6d6b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f1c24a07d_1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f1c24a07d_1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ed6b7655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ed6b765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f0ede55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f0ede55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f0f4eaa87_9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f0f4eaa87_9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f0f4eaa87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f0f4eaa87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0f4eaa87_9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0f4eaa87_9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17024f4e2_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17024f4e2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27c22246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27c22246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27c2224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27c2224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17024f4e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17024f4e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2.png"/><Relationship Id="rId4" Type="http://schemas.openxmlformats.org/officeDocument/2006/relationships/hyperlink" Target="http://www.cryptoarm.ru" TargetMode="External"/><Relationship Id="rId5" Type="http://schemas.openxmlformats.org/officeDocument/2006/relationships/hyperlink" Target="https://trusted.ru/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1.png"/><Relationship Id="rId4" Type="http://schemas.openxmlformats.org/officeDocument/2006/relationships/image" Target="../media/image1.png"/><Relationship Id="rId5" Type="http://schemas.openxmlformats.org/officeDocument/2006/relationships/hyperlink" Target="http://www.cryptoarm.ru" TargetMode="External"/><Relationship Id="rId6" Type="http://schemas.openxmlformats.org/officeDocument/2006/relationships/hyperlink" Target="https://trusted.ru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Relationship Id="rId4" Type="http://schemas.openxmlformats.org/officeDocument/2006/relationships/hyperlink" Target="http://www.cryptoarm.ru" TargetMode="External"/><Relationship Id="rId11" Type="http://schemas.openxmlformats.org/officeDocument/2006/relationships/hyperlink" Target="https://play.google.com/store/apps/details?id=com.cryptoarm_gost" TargetMode="External"/><Relationship Id="rId10" Type="http://schemas.openxmlformats.org/officeDocument/2006/relationships/hyperlink" Target="https://apps.apple.com/ru/app/%D0%BA%D1%80%D0%B8%D0%BF%D1%82%D0%BE%D0%B0%D1%80%D0%BC-%D0%B3%D0%BE%D1%81%D1%82/id1434537649" TargetMode="External"/><Relationship Id="rId12" Type="http://schemas.openxmlformats.org/officeDocument/2006/relationships/hyperlink" Target="https://github.com/TrustedRu/CryptoARMGOST/blob/master/docs/%D0%A0%D1%83%D0%BA%D0%BE%D0%B2%D0%BE%D0%B4%D1%81%D1%82%D0%B2%D0%BE%20%D0%BF%D1%80%D0%BE%D0%B3%D1%80%D0%B0%D0%BC%D0%BC%D0%B8%D1%81%D1%82%D0%B0.pdf" TargetMode="External"/><Relationship Id="rId9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hyperlink" Target="http://www.cryptoarm.ru" TargetMode="External"/><Relationship Id="rId5" Type="http://schemas.openxmlformats.org/officeDocument/2006/relationships/image" Target="../media/image29.png"/><Relationship Id="rId6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5.png"/><Relationship Id="rId4" Type="http://schemas.openxmlformats.org/officeDocument/2006/relationships/hyperlink" Target="http://www.cryptoarm.ru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4.png"/><Relationship Id="rId7" Type="http://schemas.openxmlformats.org/officeDocument/2006/relationships/hyperlink" Target="https://reestr.minsvyaz.ru/reestr/159414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5.jpg"/><Relationship Id="rId5" Type="http://schemas.openxmlformats.org/officeDocument/2006/relationships/image" Target="../media/image16.jpg"/><Relationship Id="rId6" Type="http://schemas.openxmlformats.org/officeDocument/2006/relationships/image" Target="../media/image2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33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cryptoarm.ru" TargetMode="External"/><Relationship Id="rId4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-NFhCxc137Y" TargetMode="External"/><Relationship Id="rId4" Type="http://schemas.openxmlformats.org/officeDocument/2006/relationships/hyperlink" Target="https://cryptoarm.ru/perenos-sertifikata-qr-kod" TargetMode="External"/><Relationship Id="rId5" Type="http://schemas.openxmlformats.org/officeDocument/2006/relationships/hyperlink" Target="http://www.cryptoarm.ru" TargetMode="External"/><Relationship Id="rId6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hyperlink" Target="http://www.cryptoarm.ru" TargetMode="External"/><Relationship Id="rId5" Type="http://schemas.openxmlformats.org/officeDocument/2006/relationships/hyperlink" Target="https://github.com/TrustedRu/CryptoARMGOST/blob/master/docs/%D0%A0%D1%83%D0%BA%D0%BE%D0%B2%D0%BE%D0%B4%D1%81%D1%82%D0%B2%D0%BE%20%D0%BF%D1%80%D0%BE%D0%B3%D1%80%D0%B0%D0%BC%D0%BC%D0%B8%D1%81%D1%82%D0%B0.pdf" TargetMode="External"/><Relationship Id="rId6" Type="http://schemas.openxmlformats.org/officeDocument/2006/relationships/hyperlink" Target="https://github.com/TrustedRu/CryptoARMGOST" TargetMode="External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96900" y="1549213"/>
            <a:ext cx="5678700" cy="18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48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endParaRPr b="1" sz="48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Квалифицированная подпись в соответствии с 63-ФЗ</a:t>
            </a:r>
            <a:endParaRPr sz="36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62450" y="4428300"/>
            <a:ext cx="28266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trusted.ru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455" y="400350"/>
            <a:ext cx="821143" cy="7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90950" y="400338"/>
            <a:ext cx="2140500" cy="4342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Интеграционный модуль КриптоАРМ Документы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847350" y="836175"/>
            <a:ext cx="8000100" cy="5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Документы — </a:t>
            </a:r>
            <a:r>
              <a:rPr b="1" lang="ru" sz="12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модуль электронной подписи для организации электронного документооборота для сайтов на платформе CMS “1С-Битрикс” и “1С-Битрикс24”.</a:t>
            </a:r>
            <a:endParaRPr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216000" y="1474750"/>
            <a:ext cx="86400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Документы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выступает в качестве интеграционного модуля к приложению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ГОСТ. </a:t>
            </a:r>
            <a:endParaRPr b="1"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Модуль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Документы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предоставляет возможности хранения и обмена электронными документами, а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реализует функцию “Подписи” и “Проверки подписи”.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749400" y="2419350"/>
            <a:ext cx="4692600" cy="1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 помощью модуля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Документы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можно выполнять следующие базовые процессы: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269999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подписать документ с помощью электронной подписи;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проверить электронную подпись документа;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«поделиться» документом с другим пользователем CMS;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отправить документ на электронную почту, используя преднастроенный почтовый шаблон;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отказаться от документа;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651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удалить документ;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282" y="888975"/>
            <a:ext cx="452744" cy="44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5">
            <a:alphaModFix/>
          </a:blip>
          <a:srcRect b="19794" l="0" r="0" t="0"/>
          <a:stretch/>
        </p:blipFill>
        <p:spPr>
          <a:xfrm>
            <a:off x="5501350" y="2302923"/>
            <a:ext cx="3239201" cy="223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/>
          <p:nvPr/>
        </p:nvSpPr>
        <p:spPr>
          <a:xfrm>
            <a:off x="5904350" y="3288650"/>
            <a:ext cx="26940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4349" lvl="0" marL="457200" rtl="0" algn="l"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Повышение эффективности бизнес-процессов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Отслеживание статуса каждого документа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Оперативное  согласование документации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Прозрачность внутренней работы организации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23"/>
          <p:cNvSpPr/>
          <p:nvPr/>
        </p:nvSpPr>
        <p:spPr>
          <a:xfrm>
            <a:off x="605525" y="3277725"/>
            <a:ext cx="2442000" cy="135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Варианты использования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7" name="Google Shape;167;p23"/>
          <p:cNvSpPr/>
          <p:nvPr/>
        </p:nvSpPr>
        <p:spPr>
          <a:xfrm>
            <a:off x="3377125" y="3276000"/>
            <a:ext cx="2442000" cy="135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3"/>
          <p:cNvSpPr txBox="1"/>
          <p:nvPr/>
        </p:nvSpPr>
        <p:spPr>
          <a:xfrm>
            <a:off x="216000" y="835200"/>
            <a:ext cx="8475900" cy="13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предназначен для использования в различных системах, в которых необходимо обеспечить юридическую значимость электронных документов и действий пользователей.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 позволяет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решить сразу несколько задач по обмену документами: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50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юридически значимый ЭДО между организацией и ее клиентами;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обмен юридически значимой документацией между сотрудниками организации;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электронный документооборот с контрагентами, партнерами и подразделениями организации.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9" name="Google Shape;16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6675" y="2458025"/>
            <a:ext cx="699700" cy="699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/>
          <p:nvPr/>
        </p:nvSpPr>
        <p:spPr>
          <a:xfrm>
            <a:off x="3148800" y="3267050"/>
            <a:ext cx="2694000" cy="12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4349" lvl="0" marL="457200" rtl="0" algn="l"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Сокращение времени на обмен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документами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Ускорение расчетов и платежей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Невысокие начальные затраты 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на приобретение приложения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Минимизация потерь документации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Отсутствие доступа 3х лиц - операторов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5">
            <a:alphaModFix/>
          </a:blip>
          <a:srcRect b="0" l="0" r="1758" t="0"/>
          <a:stretch/>
        </p:blipFill>
        <p:spPr>
          <a:xfrm>
            <a:off x="4145950" y="2458800"/>
            <a:ext cx="699700" cy="71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88450" y="2458800"/>
            <a:ext cx="712200" cy="71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3"/>
          <p:cNvSpPr txBox="1"/>
          <p:nvPr/>
        </p:nvSpPr>
        <p:spPr>
          <a:xfrm>
            <a:off x="1449000" y="2172550"/>
            <a:ext cx="8286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Клиенты</a:t>
            </a:r>
            <a:endParaRPr sz="11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4" name="Google Shape;174;p23"/>
          <p:cNvSpPr txBox="1"/>
          <p:nvPr/>
        </p:nvSpPr>
        <p:spPr>
          <a:xfrm>
            <a:off x="6870800" y="2170800"/>
            <a:ext cx="10395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Сотрудники</a:t>
            </a:r>
            <a:endParaRPr sz="11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23"/>
          <p:cNvSpPr txBox="1"/>
          <p:nvPr/>
        </p:nvSpPr>
        <p:spPr>
          <a:xfrm>
            <a:off x="3607625" y="2170800"/>
            <a:ext cx="2085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Партнеры, контрагенты</a:t>
            </a:r>
            <a:endParaRPr sz="11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387425" y="3316375"/>
            <a:ext cx="2660100" cy="1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54349" lvl="0" marL="457200" rtl="0" algn="l"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Нет необходимости подключаться к операторам ЭДО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Сокращение расходов на обработку и отправку документов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Оперативный доступ к документам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Быстрый поиск документов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54349" lvl="0" marL="457200" rtl="0" algn="l">
              <a:spcBef>
                <a:spcPts val="300"/>
              </a:spcBef>
              <a:spcAft>
                <a:spcPts val="0"/>
              </a:spcAft>
              <a:buClr>
                <a:srgbClr val="3C4049"/>
              </a:buClr>
              <a:buSzPts val="900"/>
              <a:buFont typeface="Roboto"/>
              <a:buChar char="●"/>
            </a:pPr>
            <a:r>
              <a:rPr lang="ru" sz="9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Сокращение затрат на хранение</a:t>
            </a:r>
            <a:endParaRPr sz="9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3"/>
          <p:cNvSpPr/>
          <p:nvPr/>
        </p:nvSpPr>
        <p:spPr>
          <a:xfrm>
            <a:off x="6156400" y="3276000"/>
            <a:ext cx="2442000" cy="1350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DDE3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/>
        </p:nvSpPr>
        <p:spPr>
          <a:xfrm>
            <a:off x="215750" y="219600"/>
            <a:ext cx="50610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Бизнес-кейсы</a:t>
            </a: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24"/>
          <p:cNvSpPr/>
          <p:nvPr/>
        </p:nvSpPr>
        <p:spPr>
          <a:xfrm rot="5400000">
            <a:off x="199400" y="837454"/>
            <a:ext cx="231900" cy="199200"/>
          </a:xfrm>
          <a:prstGeom prst="triangle">
            <a:avLst>
              <a:gd fmla="val 50000" name="adj"/>
            </a:avLst>
          </a:prstGeom>
          <a:solidFill>
            <a:srgbClr val="C63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540000" y="720000"/>
            <a:ext cx="60180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Ю</a:t>
            </a:r>
            <a:r>
              <a:rPr b="1" lang="ru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ридически значимый электронный документооборот с</a:t>
            </a:r>
            <a:r>
              <a:rPr b="1" lang="ru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 клиентами</a:t>
            </a:r>
            <a:endParaRPr b="1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516050" y="2913600"/>
            <a:ext cx="2520000" cy="12960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792000" y="1044000"/>
            <a:ext cx="54102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Подпись документов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в системах интернет - банкинга, электронных порталах и веб-ресурсах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с помощью квалифицированной электронной подписи на любом устройстве</a:t>
            </a:r>
            <a:endParaRPr b="1"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658100" y="2873000"/>
            <a:ext cx="22359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Регистрация бизнеса, о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ткрытие банковского счета, подпись кредитных договоров, дополнительных соглашений, подпись реестров в рамках зарплатного проекта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720000" y="1905350"/>
            <a:ext cx="551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позволяет упростить оформление различных видов услуг: </a:t>
            </a:r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62" y="1152000"/>
            <a:ext cx="257188" cy="3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1078200" y="2553600"/>
            <a:ext cx="1423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Интернет-банкинг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644400" y="2554325"/>
            <a:ext cx="19860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Электронные площадки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3291600" y="2913600"/>
            <a:ext cx="2520000" cy="12960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"/>
          <p:cNvSpPr txBox="1"/>
          <p:nvPr/>
        </p:nvSpPr>
        <p:spPr>
          <a:xfrm>
            <a:off x="3334850" y="2900250"/>
            <a:ext cx="25200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одпись коммерческих предложений, смет, технических заданий, контрактов, котировочных заявок и предложений, отправка официальных запросов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6372450" y="2542925"/>
            <a:ext cx="19860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Интернет-магазины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6060725" y="2912400"/>
            <a:ext cx="2520000" cy="12960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4"/>
          <p:cNvSpPr txBox="1"/>
          <p:nvPr/>
        </p:nvSpPr>
        <p:spPr>
          <a:xfrm>
            <a:off x="6112600" y="3024575"/>
            <a:ext cx="2315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одпись счетов, договоров, накладных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8" name="Google Shape;19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6600" y="638091"/>
            <a:ext cx="2235899" cy="17887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DDE3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Бизнес-кейсы </a:t>
            </a:r>
            <a:endParaRPr sz="24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5" name="Google Shape;205;p25"/>
          <p:cNvSpPr/>
          <p:nvPr/>
        </p:nvSpPr>
        <p:spPr>
          <a:xfrm rot="5400000">
            <a:off x="199400" y="837454"/>
            <a:ext cx="231900" cy="199200"/>
          </a:xfrm>
          <a:prstGeom prst="triangle">
            <a:avLst>
              <a:gd fmla="val 50000" name="adj"/>
            </a:avLst>
          </a:prstGeom>
          <a:solidFill>
            <a:srgbClr val="C63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540000" y="720000"/>
            <a:ext cx="8385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Электронный документооборот с контрагентами и подразделениями организации</a:t>
            </a:r>
            <a:endParaRPr b="1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7" name="Google Shape;207;p25"/>
          <p:cNvSpPr txBox="1"/>
          <p:nvPr/>
        </p:nvSpPr>
        <p:spPr>
          <a:xfrm>
            <a:off x="720000" y="1242600"/>
            <a:ext cx="76719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p25"/>
          <p:cNvSpPr txBox="1"/>
          <p:nvPr/>
        </p:nvSpPr>
        <p:spPr>
          <a:xfrm>
            <a:off x="792000" y="1044000"/>
            <a:ext cx="51867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Оптимизация бизнес-процессов за счет юридически значимого обмена электронными документами</a:t>
            </a:r>
            <a:endParaRPr b="1"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9" name="Google Shape;20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62" y="1152000"/>
            <a:ext cx="257188" cy="3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5"/>
          <p:cNvPicPr preferRelativeResize="0"/>
          <p:nvPr/>
        </p:nvPicPr>
        <p:blipFill rotWithShape="1">
          <a:blip r:embed="rId5">
            <a:alphaModFix/>
          </a:blip>
          <a:srcRect b="11920" l="21543" r="19946" t="12726"/>
          <a:stretch/>
        </p:blipFill>
        <p:spPr>
          <a:xfrm>
            <a:off x="5998650" y="1162550"/>
            <a:ext cx="2926950" cy="170053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/>
          <p:nvPr/>
        </p:nvSpPr>
        <p:spPr>
          <a:xfrm>
            <a:off x="744650" y="2913600"/>
            <a:ext cx="2520000" cy="12687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797000" y="2949200"/>
            <a:ext cx="2476800" cy="11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Подпись электронных договоров и соглашений, рекламных и коммерческих предложений, счетов, актов приемки выполненных работ и накладных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101000" y="2477400"/>
            <a:ext cx="1910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Партнеры и контрагенты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3420225" y="2401925"/>
            <a:ext cx="27090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Филиалы и структурные подразделения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3520200" y="2913600"/>
            <a:ext cx="2520000" cy="12687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 txBox="1"/>
          <p:nvPr/>
        </p:nvSpPr>
        <p:spPr>
          <a:xfrm>
            <a:off x="3563450" y="2976450"/>
            <a:ext cx="24768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Подпись единой для всей организации кадровой, управленческой и бухгалтерской документации, положений и приказов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720000" y="1600550"/>
            <a:ext cx="50451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помогает упростить взаимодействие с контрагентами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организации, сохранив при этом юридическую значимость всей электронной документации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DDE3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6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Бизнес-кейсы </a:t>
            </a:r>
            <a:endParaRPr sz="24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p26"/>
          <p:cNvSpPr/>
          <p:nvPr/>
        </p:nvSpPr>
        <p:spPr>
          <a:xfrm rot="5400000">
            <a:off x="199400" y="837454"/>
            <a:ext cx="231900" cy="199200"/>
          </a:xfrm>
          <a:prstGeom prst="triangle">
            <a:avLst>
              <a:gd fmla="val 50000" name="adj"/>
            </a:avLst>
          </a:prstGeom>
          <a:solidFill>
            <a:srgbClr val="C6351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6"/>
          <p:cNvSpPr txBox="1"/>
          <p:nvPr/>
        </p:nvSpPr>
        <p:spPr>
          <a:xfrm>
            <a:off x="540000" y="720000"/>
            <a:ext cx="8385600" cy="3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Юридически значимый обмен</a:t>
            </a:r>
            <a:r>
              <a:rPr b="1" lang="ru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 внутренней документацией в организации</a:t>
            </a:r>
            <a:endParaRPr b="1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6" name="Google Shape;226;p26"/>
          <p:cNvSpPr txBox="1"/>
          <p:nvPr/>
        </p:nvSpPr>
        <p:spPr>
          <a:xfrm>
            <a:off x="720000" y="1242600"/>
            <a:ext cx="7671900" cy="8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7" name="Google Shape;227;p26"/>
          <p:cNvSpPr txBox="1"/>
          <p:nvPr/>
        </p:nvSpPr>
        <p:spPr>
          <a:xfrm>
            <a:off x="792000" y="1044000"/>
            <a:ext cx="51954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Подпись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управленческой,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кадровой и организационно - распорядительной документации с помощью квалифицированной электронной подписи </a:t>
            </a:r>
            <a:endParaRPr b="1"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28" name="Google Shape;22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462" y="1152000"/>
            <a:ext cx="257188" cy="33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6"/>
          <p:cNvSpPr txBox="1"/>
          <p:nvPr/>
        </p:nvSpPr>
        <p:spPr>
          <a:xfrm>
            <a:off x="720000" y="1600550"/>
            <a:ext cx="50451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позволяет организовать юридическую значимость внутренних бизнес-процессов, оптимизировать офисное пространство и минимизировать расходы.</a:t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516050" y="2913600"/>
            <a:ext cx="2520000" cy="14400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/>
        </p:nvSpPr>
        <p:spPr>
          <a:xfrm>
            <a:off x="630975" y="2873000"/>
            <a:ext cx="23043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Подпись электронного трудового договора, подпись правил внутреннего трудового распорядка и прочих локальных нормативных актов, подпись форм для учета кадровых документов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872400" y="2477400"/>
            <a:ext cx="19107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Кадровая документация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3420225" y="2478125"/>
            <a:ext cx="23913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Управленческая документация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Google Shape;234;p26"/>
          <p:cNvSpPr/>
          <p:nvPr/>
        </p:nvSpPr>
        <p:spPr>
          <a:xfrm>
            <a:off x="3295800" y="2911100"/>
            <a:ext cx="2520000" cy="14400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 txBox="1"/>
          <p:nvPr/>
        </p:nvSpPr>
        <p:spPr>
          <a:xfrm>
            <a:off x="3295800" y="3052650"/>
            <a:ext cx="2520000" cy="12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Согласование внутренних документов с коллегами, подпись служебных и объяснительных писем, заявлений, докладных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5917500" y="2430000"/>
            <a:ext cx="26601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Организационно-распорядительная документация</a:t>
            </a:r>
            <a:endParaRPr b="1" sz="11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6"/>
          <p:cNvSpPr/>
          <p:nvPr/>
        </p:nvSpPr>
        <p:spPr>
          <a:xfrm>
            <a:off x="6060725" y="2912400"/>
            <a:ext cx="2520000" cy="1440000"/>
          </a:xfrm>
          <a:prstGeom prst="roundRect">
            <a:avLst>
              <a:gd fmla="val 16667" name="adj"/>
            </a:avLst>
          </a:prstGeom>
          <a:solidFill>
            <a:srgbClr val="D6DDE3"/>
          </a:solidFill>
          <a:ln cap="flat" cmpd="sng" w="9525">
            <a:solidFill>
              <a:srgbClr val="C6351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6112600" y="3024575"/>
            <a:ext cx="25200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Подпись постановлений,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приказов,  положений, распоряжений и поручений, инструкций, протоколов совещаний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9271" y="576600"/>
            <a:ext cx="3299054" cy="185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FC4C8"/>
        </a:solid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7"/>
          <p:cNvPicPr preferRelativeResize="0"/>
          <p:nvPr/>
        </p:nvPicPr>
        <p:blipFill rotWithShape="1">
          <a:blip r:embed="rId3">
            <a:alphaModFix/>
          </a:blip>
          <a:srcRect b="13201" l="36041" r="19269" t="32221"/>
          <a:stretch/>
        </p:blipFill>
        <p:spPr>
          <a:xfrm>
            <a:off x="4481625" y="1407350"/>
            <a:ext cx="4662374" cy="32027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7"/>
          <p:cNvSpPr txBox="1"/>
          <p:nvPr/>
        </p:nvSpPr>
        <p:spPr>
          <a:xfrm>
            <a:off x="670663" y="2192550"/>
            <a:ext cx="69240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36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ООО «Цифровые технологии»</a:t>
            </a:r>
            <a:endParaRPr b="1" sz="36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886" y="435325"/>
            <a:ext cx="1277625" cy="123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7"/>
          <p:cNvSpPr txBox="1"/>
          <p:nvPr/>
        </p:nvSpPr>
        <p:spPr>
          <a:xfrm>
            <a:off x="746873" y="3030025"/>
            <a:ext cx="24348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6351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8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C63518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trusted.ru</a:t>
            </a:r>
            <a:endParaRPr b="1" sz="18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6453" y="0"/>
            <a:ext cx="33775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215750" y="218275"/>
            <a:ext cx="63774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О программе</a:t>
            </a: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828000" y="2059200"/>
            <a:ext cx="5400000" cy="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соответствует требованиям Федерального закона 63-ФЗ "Об электронной подписи"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847350" y="836175"/>
            <a:ext cx="5823300" cy="7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 — универсальный продукт для создания и проверки квалифицированной электронной подписи, шифрования файлов на различных платформах Windows, Linux (в том числе российские ОС), macOS, iOS и Android.</a:t>
            </a:r>
            <a:endParaRPr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9700" y="919577"/>
            <a:ext cx="631375" cy="63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0000" y="3767175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0000" y="314710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0000" y="2135550"/>
            <a:ext cx="360000" cy="3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0000" y="2603225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828000" y="2518800"/>
            <a:ext cx="54000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 внесено в Единый реестр российских программ для ЭВМ и БД и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имеет сертификаты соответствия ФСБ России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;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828000" y="2991000"/>
            <a:ext cx="5400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самостоятельное решение доступное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одновременно на персональных компьютерах под управлением Windows, Linux и macOS, и на мобильных платформах для смартфонов и планшетов под управлением </a:t>
            </a:r>
            <a:r>
              <a:rPr lang="ru" sz="1100" u="sng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iOS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и </a:t>
            </a:r>
            <a:r>
              <a:rPr lang="ru" sz="1100" u="sng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Android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;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828000" y="3675600"/>
            <a:ext cx="5400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50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д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ля использования приложения в составе различных информационных систем предусмотрен </a:t>
            </a:r>
            <a:r>
              <a:rPr lang="ru" sz="1100" u="sng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готовый API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DDE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Соответствие 63-ФЗ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12840" l="28982" r="30903" t="11670"/>
          <a:stretch/>
        </p:blipFill>
        <p:spPr>
          <a:xfrm>
            <a:off x="742696" y="997125"/>
            <a:ext cx="3315830" cy="35100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4921650" y="4202400"/>
            <a:ext cx="39432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5">
            <a:alphaModFix/>
          </a:blip>
          <a:srcRect b="0" l="15802" r="20091" t="7646"/>
          <a:stretch/>
        </p:blipFill>
        <p:spPr>
          <a:xfrm>
            <a:off x="4756050" y="749397"/>
            <a:ext cx="4274400" cy="346392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84" name="Google Shape;84;p15"/>
          <p:cNvSpPr txBox="1"/>
          <p:nvPr/>
        </p:nvSpPr>
        <p:spPr>
          <a:xfrm>
            <a:off x="215750" y="800300"/>
            <a:ext cx="46800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с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оответствует требованиям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Федерального закона 63-ФЗ "Об электронной подписи".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896625" y="1289525"/>
            <a:ext cx="3960000" cy="14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Согласно с</a:t>
            </a:r>
            <a:r>
              <a:rPr i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татье 6, пункт 1 Федерального закона «Об электронной подписи» N 63-ФЗ “</a:t>
            </a:r>
            <a:r>
              <a:rPr i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Информация в электронной форме, подписанная квалифицированной электронной подписью, признается электронным документом, равнозначным документу на бумажном носителе, подписанному собственноручной подписью, и может применяться в любых правоотношениях в соответствии с законодательством Российской Федерации”. </a:t>
            </a:r>
            <a:endParaRPr i="1"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i="1"/>
          </a:p>
        </p:txBody>
      </p:sp>
      <p:sp>
        <p:nvSpPr>
          <p:cNvPr id="86" name="Google Shape;86;p15"/>
          <p:cNvSpPr txBox="1"/>
          <p:nvPr/>
        </p:nvSpPr>
        <p:spPr>
          <a:xfrm>
            <a:off x="216000" y="3055925"/>
            <a:ext cx="4680000" cy="10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позволяет с максимальным уровнем безопасности использовать все юридические и технические свойства квалифицированной электронной подписи.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050" y="1406325"/>
            <a:ext cx="515400" cy="5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DDE3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Импортозамещение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11468" l="8148" r="8448" t="9109"/>
          <a:stretch/>
        </p:blipFill>
        <p:spPr>
          <a:xfrm>
            <a:off x="10750" y="1349050"/>
            <a:ext cx="5245901" cy="28098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6"/>
          <p:cNvSpPr txBox="1"/>
          <p:nvPr/>
        </p:nvSpPr>
        <p:spPr>
          <a:xfrm>
            <a:off x="215750" y="835200"/>
            <a:ext cx="49215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- продукт российской компании - разработчика программного обеспечения ООО «Цифровые технологии».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5">
            <a:alphaModFix/>
          </a:blip>
          <a:srcRect b="11126" l="0" r="0" t="0"/>
          <a:stretch/>
        </p:blipFill>
        <p:spPr>
          <a:xfrm>
            <a:off x="5066375" y="340300"/>
            <a:ext cx="3699599" cy="2376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97" name="Google Shape;97;p16"/>
          <p:cNvPicPr preferRelativeResize="0"/>
          <p:nvPr/>
        </p:nvPicPr>
        <p:blipFill rotWithShape="1">
          <a:blip r:embed="rId6">
            <a:alphaModFix/>
          </a:blip>
          <a:srcRect b="0" l="26168" r="24790" t="0"/>
          <a:stretch/>
        </p:blipFill>
        <p:spPr>
          <a:xfrm>
            <a:off x="288000" y="1594200"/>
            <a:ext cx="665800" cy="84855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6"/>
          <p:cNvSpPr txBox="1"/>
          <p:nvPr/>
        </p:nvSpPr>
        <p:spPr>
          <a:xfrm>
            <a:off x="983450" y="1476075"/>
            <a:ext cx="38664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Программа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приказом Минкомсвязи России №518 от 19 сентября 2019 года внесена в </a:t>
            </a:r>
            <a:r>
              <a:rPr lang="ru" sz="1100" u="sng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Единый реестр российских программ</a:t>
            </a:r>
            <a:r>
              <a:rPr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для электронных вычислительных машин и баз данных по регистрационным номером 5776.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216000" y="3870025"/>
            <a:ext cx="8640000" cy="9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совместим с сертифицированными отечественными операционными системами такими как Астра Линукс, РОСА, Альт Рабочая станция, ОСь, также применяемыми в рамках программы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импортозамещения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/>
          </a:p>
        </p:txBody>
      </p:sp>
      <p:sp>
        <p:nvSpPr>
          <p:cNvPr id="100" name="Google Shape;100;p16"/>
          <p:cNvSpPr txBox="1"/>
          <p:nvPr/>
        </p:nvSpPr>
        <p:spPr>
          <a:xfrm>
            <a:off x="216000" y="2798125"/>
            <a:ext cx="8640000" cy="11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Единый реестр российских программ для электронных вычислительных машин и баз данных сформирован в соответствии с Федеральным законом №188-ФЗ от 29.06.2015 г.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5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Включение приложения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в реестр отечественного ПО подтверждает его разработку на территории Российской Федерации и расширяет возможности приобретения государственными предприятиями и учреждениями в рамках планируемых закупок по обновлению ПО.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6DDE3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215750" y="835200"/>
            <a:ext cx="6200700" cy="3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 сертифицирован в ФСБ России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в составе СКЗИ «КриптоПро CSP» версии 5.0 R2 КС1 (Исполнение 1-КриптоАРМ) и СКЗИ «КриптоПро CSP» версии 5.0 R2 КС2 (Исполнение 2-КриптоАРМ).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Срок действия сертификатов: до 1 мая 2024 г.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соответствует требованиям: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приказа ФСБ России №796 от 27.12.2011 г.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63-ФЗ  “Об электронной подписи” от 06.04.2011 г.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4049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требованиям к СКЗИ по классам защиты КС1, КС2.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Сертифицированный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позволит использовать его в государственных информационных системах и в любых организациях, где осуществляется обработка и хранение персональных данных с использованием незащищенных каналов связи.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Сертификация ФСБ России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4404" y="910175"/>
            <a:ext cx="2420500" cy="341855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43900" y="1765800"/>
            <a:ext cx="1511850" cy="21410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10" name="Google Shape;11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4050" y="865622"/>
            <a:ext cx="1701551" cy="3067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Поддержка продуктов компании “КРИПТО-ПРО”</a:t>
            </a:r>
            <a:endParaRPr sz="24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215750" y="788650"/>
            <a:ext cx="5398500" cy="2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Электронная подпись в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реализована в соответствии с российскими криптографическими стандартами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ГОСТ Р 34.10-2012 и ГОСТ Р 34.11-2012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посредством применения сертифицированного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СКЗИ КриптоПро CSP версии 5.0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Поддерживаемые варианты хранения ключей: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44444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сервис облачной подписи КриптоПро DSS +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ПАКМ КриптоПро HSM</a:t>
            </a:r>
            <a:endParaRPr sz="1100">
              <a:solidFill>
                <a:srgbClr val="44444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44444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неизвлекаемые носители, реализующие протокол SESPAKE, </a:t>
            </a:r>
            <a:r>
              <a:rPr lang="ru" sz="1100">
                <a:solidFill>
                  <a:srgbClr val="44444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Рутокен ЭЦП 2.0 3000 и InfoCrypt Token++</a:t>
            </a:r>
            <a:endParaRPr sz="1100">
              <a:solidFill>
                <a:srgbClr val="44444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444444"/>
                </a:solidFill>
                <a:highlight>
                  <a:schemeClr val="lt1"/>
                </a:highlight>
                <a:latin typeface="Roboto"/>
                <a:ea typeface="Roboto"/>
                <a:cs typeface="Roboto"/>
                <a:sym typeface="Roboto"/>
              </a:rPr>
              <a:t>неизвлекаемые носители с ключами </a:t>
            </a:r>
            <a:r>
              <a:rPr lang="ru" sz="1000">
                <a:solidFill>
                  <a:srgbClr val="444444"/>
                </a:solidFill>
                <a:highlight>
                  <a:schemeClr val="lt1"/>
                </a:highlight>
              </a:rPr>
              <a:t>Рутокен ЭЦП 2.0, JaCarta-2 ГОСТ, Esmart Token ГОСТ и InfoCrypt VPN-Key-TLS</a:t>
            </a:r>
            <a:endParaRPr sz="1100">
              <a:solidFill>
                <a:srgbClr val="444444"/>
              </a:solidFill>
              <a:highlight>
                <a:schemeClr val="lt1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1100"/>
              <a:buFont typeface="Roboto"/>
              <a:buChar char="●"/>
            </a:pPr>
            <a:r>
              <a:rPr lang="ru" sz="1100">
                <a:solidFill>
                  <a:srgbClr val="444444"/>
                </a:solidFill>
                <a:latin typeface="Roboto"/>
                <a:ea typeface="Roboto"/>
                <a:cs typeface="Roboto"/>
                <a:sym typeface="Roboto"/>
              </a:rPr>
              <a:t>классические пассивные USB-токены и смарт-карты Рутокен, JaCarta, eToken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0" l="14244" r="3653" t="0"/>
          <a:stretch/>
        </p:blipFill>
        <p:spPr>
          <a:xfrm>
            <a:off x="6068825" y="818300"/>
            <a:ext cx="3075173" cy="3655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 rotWithShape="1">
          <a:blip r:embed="rId5">
            <a:alphaModFix/>
          </a:blip>
          <a:srcRect b="0" l="19355" r="19257" t="0"/>
          <a:stretch/>
        </p:blipFill>
        <p:spPr>
          <a:xfrm>
            <a:off x="5605837" y="1280888"/>
            <a:ext cx="1816700" cy="3566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/>
          <p:nvPr/>
        </p:nvSpPr>
        <p:spPr>
          <a:xfrm>
            <a:off x="215750" y="3227050"/>
            <a:ext cx="5452500" cy="15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В приложении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реализован формат У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совершенствованной подписи КРИПТО-ПРО (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CAdES-X Long Type 1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) с помощью модулей КриптоПро OCSP Client 2.0 и КриптоПро TSP Client 2.0.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обеспечивает возможность дистанционного получения сертификатов непосредственно из Удостоверяющего центра на базе ПАК «КриптоПро УЦ» 2.0. с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использованием защищенного протокола TLS по ГОСТ Р 34.10-2012 и двухсторонней аутентификацией.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Применение DSS в КриптоАРМ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9"/>
          <p:cNvSpPr txBox="1"/>
          <p:nvPr/>
        </p:nvSpPr>
        <p:spPr>
          <a:xfrm>
            <a:off x="127475" y="1490225"/>
            <a:ext cx="5398500" cy="24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поддерживает работу с сертификатами из DSS наравне с локальными сертификатами на устройстве. 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Для этого нужно: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Знать адрес DSS сервиса и иметь в нем зарегистрированный аккаунт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"/>
              <a:buChar char="●"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Иметь в наличии сертификат электронной подписи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Пользователь настраивает подключение к DSS, вводит логин и пароль при необходимости.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устанавливает сертификат из DSS на устройстве и разрешает его использовать для создания подписи.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41752" t="0"/>
          <a:stretch/>
        </p:blipFill>
        <p:spPr>
          <a:xfrm>
            <a:off x="5999525" y="752850"/>
            <a:ext cx="3144475" cy="37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Перенос сертификата через QR код</a:t>
            </a:r>
            <a:endParaRPr sz="2400">
              <a:solidFill>
                <a:srgbClr val="C6351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215750" y="1343125"/>
            <a:ext cx="5398500" cy="23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В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можно установить сертификат с компьютера используя QR-коды. Для этого нужно запустить КриптоПро CSP 5-й версии и экспортировать ключ электронной подписи в виде QR-кода.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После чего наведите камеру на получившийся рисунок с QR-кодом и сертификат с ключом подписи будут установлены в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 Подробнее об импорте сертификата через QR-код </a:t>
            </a:r>
            <a:r>
              <a:rPr lang="ru" sz="1100">
                <a:solidFill>
                  <a:srgbClr val="3C404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смотрите в видео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Пошаговая </a:t>
            </a:r>
            <a:r>
              <a:rPr lang="ru" sz="11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инструкция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переноса сертификата подписи.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0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p20"/>
          <p:cNvPicPr preferRelativeResize="0"/>
          <p:nvPr/>
        </p:nvPicPr>
        <p:blipFill rotWithShape="1">
          <a:blip r:embed="rId6">
            <a:alphaModFix/>
          </a:blip>
          <a:srcRect b="0" l="19355" r="19257" t="0"/>
          <a:stretch/>
        </p:blipFill>
        <p:spPr>
          <a:xfrm>
            <a:off x="6784662" y="788325"/>
            <a:ext cx="1816700" cy="3566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215750" y="219600"/>
            <a:ext cx="83856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CF4639"/>
                </a:solidFill>
                <a:latin typeface="Roboto"/>
                <a:ea typeface="Roboto"/>
                <a:cs typeface="Roboto"/>
                <a:sym typeface="Roboto"/>
              </a:rPr>
              <a:t>Возможности интеграции</a:t>
            </a:r>
            <a:endParaRPr sz="24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15750" y="788650"/>
            <a:ext cx="86400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2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Программный продукт КриптоАРМ ГОСТ не требует дополнительных интеграций и может использоваться как самостоятельный и в составе других информационных систем.</a:t>
            </a:r>
            <a:endParaRPr b="1" sz="12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21"/>
          <p:cNvPicPr preferRelativeResize="0"/>
          <p:nvPr/>
        </p:nvPicPr>
        <p:blipFill rotWithShape="1">
          <a:blip r:embed="rId3">
            <a:alphaModFix/>
          </a:blip>
          <a:srcRect b="0" l="0" r="0" t="882"/>
          <a:stretch/>
        </p:blipFill>
        <p:spPr>
          <a:xfrm>
            <a:off x="4964725" y="1283850"/>
            <a:ext cx="4058799" cy="3287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44" name="Google Shape;144;p21"/>
          <p:cNvSpPr txBox="1"/>
          <p:nvPr/>
        </p:nvSpPr>
        <p:spPr>
          <a:xfrm>
            <a:off x="4006650" y="4693800"/>
            <a:ext cx="1130700" cy="4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200">
                <a:solidFill>
                  <a:srgbClr val="CF4639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cryptoarm.ru</a:t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CF46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216000" y="2980625"/>
            <a:ext cx="49215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216000" y="1345475"/>
            <a:ext cx="49215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Приложение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легко встраивается в существующую инфраструктуру организации и позволяет использовать ранее выпущенные сертификаты электронной подписи.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Для интеграции клиентского решения </a:t>
            </a: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 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разработан</a:t>
            </a:r>
            <a:r>
              <a:rPr lang="ru" sz="1100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ru" sz="1100" u="sng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готовый API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. Исходный код размещен на </a:t>
            </a:r>
            <a:r>
              <a:rPr lang="ru" sz="1100" u="sng">
                <a:solidFill>
                  <a:srgbClr val="C63518"/>
                </a:solidFill>
                <a:latin typeface="Roboto"/>
                <a:ea typeface="Roboto"/>
                <a:cs typeface="Roboto"/>
                <a:sym typeface="Robo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GitHub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под свободной лицензией Apache 2.0.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КриптоАРМ ГОСТ</a:t>
            </a:r>
            <a:r>
              <a:rPr lang="ru" sz="1100">
                <a:solidFill>
                  <a:srgbClr val="3C4049"/>
                </a:solidFill>
                <a:latin typeface="Roboto"/>
                <a:ea typeface="Roboto"/>
                <a:cs typeface="Roboto"/>
                <a:sym typeface="Roboto"/>
              </a:rPr>
              <a:t> поможет сделать любое приложение, систему или сервис максимально защищенным, включив в них функции для работы с электронной подписью, шифрования и установки защищенного канала по протоколу TLS. </a:t>
            </a:r>
            <a:endParaRPr sz="1100">
              <a:solidFill>
                <a:srgbClr val="3C404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7">
            <a:alphaModFix/>
          </a:blip>
          <a:srcRect b="0" l="0" r="2334" t="0"/>
          <a:stretch/>
        </p:blipFill>
        <p:spPr>
          <a:xfrm>
            <a:off x="314650" y="3476975"/>
            <a:ext cx="4343101" cy="1126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